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31_3B8A72AB.xml" ContentType="application/vnd.ms-powerpoint.comments+xml"/>
  <Override PartName="/ppt/notesSlides/notesSlide22.xml" ContentType="application/vnd.openxmlformats-officedocument.presentationml.notesSlide+xml"/>
  <Override PartName="/ppt/comments/modernComment_1FB_BFFBEB1A.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305" r:id="rId23"/>
    <p:sldId id="507" r:id="rId24"/>
    <p:sldId id="327" r:id="rId25"/>
    <p:sldId id="328" r:id="rId26"/>
    <p:sldId id="345" r:id="rId27"/>
    <p:sldId id="359" r:id="rId28"/>
    <p:sldId id="406" r:id="rId29"/>
    <p:sldId id="353" r:id="rId30"/>
    <p:sldId id="408" r:id="rId31"/>
    <p:sldId id="354" r:id="rId32"/>
    <p:sldId id="355" r:id="rId33"/>
    <p:sldId id="356" r:id="rId34"/>
    <p:sldId id="357" r:id="rId35"/>
    <p:sldId id="438" r:id="rId36"/>
    <p:sldId id="447" r:id="rId37"/>
    <p:sldId id="358" r:id="rId38"/>
    <p:sldId id="448" r:id="rId39"/>
    <p:sldId id="453" r:id="rId40"/>
    <p:sldId id="454" r:id="rId41"/>
    <p:sldId id="360" r:id="rId42"/>
    <p:sldId id="449" r:id="rId43"/>
    <p:sldId id="437" r:id="rId44"/>
    <p:sldId id="361" r:id="rId45"/>
    <p:sldId id="364" r:id="rId46"/>
    <p:sldId id="322" r:id="rId47"/>
    <p:sldId id="415" r:id="rId48"/>
    <p:sldId id="501" r:id="rId49"/>
    <p:sldId id="490" r:id="rId50"/>
    <p:sldId id="492" r:id="rId51"/>
    <p:sldId id="493" r:id="rId52"/>
    <p:sldId id="419" r:id="rId53"/>
    <p:sldId id="494" r:id="rId54"/>
    <p:sldId id="502" r:id="rId55"/>
    <p:sldId id="503" r:id="rId56"/>
    <p:sldId id="504" r:id="rId57"/>
    <p:sldId id="505" r:id="rId58"/>
    <p:sldId id="506" r:id="rId59"/>
    <p:sldId id="333" r:id="rId60"/>
    <p:sldId id="367" r:id="rId61"/>
    <p:sldId id="368" r:id="rId62"/>
    <p:sldId id="370" r:id="rId63"/>
    <p:sldId id="440" r:id="rId64"/>
    <p:sldId id="392" r:id="rId65"/>
    <p:sldId id="369" r:id="rId66"/>
    <p:sldId id="394" r:id="rId67"/>
    <p:sldId id="371" r:id="rId68"/>
    <p:sldId id="372" r:id="rId69"/>
    <p:sldId id="393" r:id="rId70"/>
    <p:sldId id="395" r:id="rId71"/>
    <p:sldId id="443" r:id="rId72"/>
    <p:sldId id="380" r:id="rId73"/>
    <p:sldId id="347" r:id="rId74"/>
    <p:sldId id="349" r:id="rId75"/>
    <p:sldId id="497" r:id="rId76"/>
    <p:sldId id="498" r:id="rId77"/>
    <p:sldId id="464" r:id="rId78"/>
    <p:sldId id="463" r:id="rId79"/>
    <p:sldId id="499" r:id="rId80"/>
    <p:sldId id="500" r:id="rId81"/>
    <p:sldId id="466" r:id="rId82"/>
    <p:sldId id="397" r:id="rId83"/>
    <p:sldId id="460" r:id="rId84"/>
    <p:sldId id="398" r:id="rId85"/>
    <p:sldId id="399" r:id="rId86"/>
    <p:sldId id="400" r:id="rId87"/>
    <p:sldId id="401" r:id="rId88"/>
    <p:sldId id="412" r:id="rId89"/>
    <p:sldId id="375" r:id="rId90"/>
    <p:sldId id="508" r:id="rId91"/>
    <p:sldId id="374" r:id="rId92"/>
    <p:sldId id="462" r:id="rId93"/>
    <p:sldId id="381" r:id="rId94"/>
    <p:sldId id="382" r:id="rId95"/>
    <p:sldId id="383" r:id="rId96"/>
    <p:sldId id="389" r:id="rId97"/>
    <p:sldId id="404" r:id="rId98"/>
    <p:sldId id="411" r:id="rId99"/>
    <p:sldId id="402" r:id="rId100"/>
    <p:sldId id="407" r:id="rId101"/>
    <p:sldId id="409" r:id="rId102"/>
    <p:sldId id="418" r:id="rId103"/>
    <p:sldId id="495" r:id="rId104"/>
    <p:sldId id="420" r:id="rId105"/>
    <p:sldId id="421" r:id="rId106"/>
    <p:sldId id="423" r:id="rId107"/>
    <p:sldId id="424" r:id="rId108"/>
    <p:sldId id="425" r:id="rId109"/>
    <p:sldId id="461" r:id="rId110"/>
    <p:sldId id="474" r:id="rId111"/>
    <p:sldId id="489" r:id="rId112"/>
    <p:sldId id="376" r:id="rId113"/>
    <p:sldId id="439" r:id="rId114"/>
    <p:sldId id="455" r:id="rId115"/>
    <p:sldId id="442" r:id="rId116"/>
    <p:sldId id="470" r:id="rId117"/>
    <p:sldId id="484" r:id="rId118"/>
    <p:sldId id="471" r:id="rId119"/>
    <p:sldId id="485" r:id="rId120"/>
    <p:sldId id="450" r:id="rId121"/>
    <p:sldId id="456" r:id="rId122"/>
    <p:sldId id="472" r:id="rId123"/>
    <p:sldId id="486" r:id="rId124"/>
    <p:sldId id="403" r:id="rId125"/>
    <p:sldId id="468" r:id="rId126"/>
    <p:sldId id="467" r:id="rId127"/>
    <p:sldId id="473" r:id="rId128"/>
    <p:sldId id="487" r:id="rId129"/>
    <p:sldId id="451" r:id="rId130"/>
    <p:sldId id="458" r:id="rId131"/>
    <p:sldId id="457" r:id="rId132"/>
    <p:sldId id="478" r:id="rId133"/>
    <p:sldId id="488" r:id="rId134"/>
    <p:sldId id="452" r:id="rId135"/>
    <p:sldId id="459" r:id="rId136"/>
    <p:sldId id="417" r:id="rId137"/>
    <p:sldId id="479" r:id="rId138"/>
    <p:sldId id="444" r:id="rId139"/>
    <p:sldId id="280" r:id="rId1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5"/>
    <p:restoredTop sz="83991"/>
  </p:normalViewPr>
  <p:slideViewPr>
    <p:cSldViewPr snapToGrid="0" snapToObjects="1">
      <p:cViewPr varScale="1">
        <p:scale>
          <a:sx n="69" d="100"/>
          <a:sy n="69" d="100"/>
        </p:scale>
        <p:origin x="100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2885874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064394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1838809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4266408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601050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139594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3171961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1.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24.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8.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9.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hashicorp/terraform-sentinel-policies/tree/main/azure/azure-functions" TargetMode="External"/><Relationship Id="rId3" Type="http://schemas.openxmlformats.org/officeDocument/2006/relationships/hyperlink" Target="https://github.com/hashicorp/terraform-sentinel-policies/tree/main/common-functions/tfplan-functions" TargetMode="External"/><Relationship Id="rId7" Type="http://schemas.openxmlformats.org/officeDocument/2006/relationships/hyperlink" Target="https://github.com/hashicorp/terraform-sentinel-policies/tree/main/aws/aws-function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github.com/hashicorp/terraform-sentinel-policies/tree/main/common-functions/tfrun-functions" TargetMode="External"/><Relationship Id="rId5" Type="http://schemas.openxmlformats.org/officeDocument/2006/relationships/hyperlink" Target="https://github.com/hashicorp/terraform-sentinel-policies/tree/main/common-functions/tfconfig-functions" TargetMode="External"/><Relationship Id="rId10" Type="http://schemas.openxmlformats.org/officeDocument/2006/relationships/hyperlink" Target="https://github.com/hashicorp/terraform-sentinel-policies/tree/main/cloud-agnostic/http-examples/registry-functions" TargetMode="External"/><Relationship Id="rId4" Type="http://schemas.openxmlformats.org/officeDocument/2006/relationships/hyperlink" Target="https://github.com/hashicorp/terraform-sentinel-policies/tree/main/common-functions/tfstate-functions" TargetMode="External"/><Relationship Id="rId9" Type="http://schemas.openxmlformats.org/officeDocument/2006/relationships/hyperlink" Target="https://github.com/hashicorp/terraform-sentinel-policies/tree/main/gcp/gcp-function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ashicorp/terraform-guides/tree/master/governance/first-generation"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56.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"Policies Override"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which can be enforced on all workspaces or only on selected workspaces within one or more organizations.</a:t>
            </a:r>
          </a:p>
          <a:p>
            <a:r>
              <a:rPr lang="en-US" dirty="0"/>
              <a:t>They are usually created in VCS repositories and then registered with organizations using the Terraform Cloud UI or API.</a:t>
            </a:r>
          </a:p>
          <a:p>
            <a:pPr lvl="1"/>
            <a:r>
              <a:rPr lang="en-US" dirty="0"/>
              <a:t>But it is also possible to use non-VCS-backed policy sets managed with the TFC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2 - 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200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The </a:t>
            </a:r>
            <a:r>
              <a:rPr lang="en-US" b="1" dirty="0">
                <a:hlinkClick r:id="rId3"/>
              </a:rPr>
              <a:t>tfplan/v2</a:t>
            </a:r>
            <a:r>
              <a:rPr lang="en-US" dirty="0">
                <a:hlinkClick r:id="rId3"/>
              </a:rPr>
              <a:t> </a:t>
            </a:r>
            <a:r>
              <a:rPr lang="en-US" dirty="0"/>
              <a:t>gives data generated from Terraform plans</a:t>
            </a:r>
          </a:p>
          <a:p>
            <a:endParaRPr lang="en-US" dirty="0"/>
          </a:p>
          <a:p>
            <a:r>
              <a:rPr lang="en-US" dirty="0"/>
              <a:t>The </a:t>
            </a:r>
            <a:r>
              <a:rPr lang="en-US" b="1" dirty="0">
                <a:hlinkClick r:id="rId4"/>
              </a:rPr>
              <a:t>tfconfig/v2</a:t>
            </a:r>
            <a:r>
              <a:rPr lang="en-US" dirty="0">
                <a:hlinkClick r:id="rId4"/>
              </a:rPr>
              <a:t> </a:t>
            </a:r>
            <a:r>
              <a:rPr lang="en-US" dirty="0"/>
              <a:t>import gives data about the Terraform configuration</a:t>
            </a:r>
          </a:p>
          <a:p>
            <a:endParaRPr lang="en-US" dirty="0"/>
          </a:p>
          <a:p>
            <a:r>
              <a:rPr lang="en-US" dirty="0"/>
              <a:t>The </a:t>
            </a:r>
            <a:r>
              <a:rPr lang="en-US" b="1" dirty="0">
                <a:hlinkClick r:id="rId5"/>
              </a:rPr>
              <a:t>tfstate/v2</a:t>
            </a:r>
            <a:r>
              <a:rPr lang="en-US" dirty="0">
                <a:hlinkClick r:id="rId5"/>
              </a:rPr>
              <a:t> </a:t>
            </a:r>
            <a:r>
              <a:rPr lang="en-US" dirty="0"/>
              <a:t>import gives data about the current state of a workspace</a:t>
            </a:r>
          </a:p>
          <a:p>
            <a:endParaRPr lang="en-US" dirty="0"/>
          </a:p>
          <a:p>
            <a:r>
              <a:rPr lang="en-US" dirty="0"/>
              <a:t>The </a:t>
            </a:r>
            <a:r>
              <a:rPr lang="en-US" b="1" dirty="0">
                <a:hlinkClick r:id="rId6"/>
              </a:rPr>
              <a:t>tfrun</a:t>
            </a:r>
            <a:r>
              <a:rPr lang="en-US" dirty="0"/>
              <a:t> import provides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175592706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179162760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6569736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A Sentinel Module defines Sentinel functions and rules in a file that can be used by Sentinel policies with a single import statement.</a:t>
            </a:r>
          </a:p>
          <a:p>
            <a:r>
              <a:rPr lang="en-US" dirty="0"/>
              <a:t>This avoids the need to paste the functions into every policy that calls them, improving the reusability of Sentinel functions.</a:t>
            </a:r>
          </a:p>
          <a:p>
            <a:r>
              <a:rPr lang="en-US" dirty="0"/>
              <a:t>Sentinel modules are registered in Sentinel CLI configuration files and in TFC/TFE policy set configuration files.</a:t>
            </a:r>
          </a:p>
          <a:p>
            <a:pPr lvl="0">
              <a:buClr>
                <a:srgbClr val="7C8797"/>
              </a:buClr>
            </a:pPr>
            <a:r>
              <a:rPr lang="en-US" dirty="0"/>
              <a:t>The terraform-sentinel-policies repository includes 8 modules:</a:t>
            </a:r>
          </a:p>
          <a:p>
            <a:pPr lvl="1">
              <a:buClr>
                <a:srgbClr val="7C8797"/>
              </a:buClr>
            </a:pPr>
            <a:r>
              <a:rPr lang="en-US" dirty="0">
                <a:hlinkClick r:id="rId3"/>
              </a:rPr>
              <a:t>tfplan-functions</a:t>
            </a:r>
            <a:r>
              <a:rPr lang="en-US" dirty="0"/>
              <a:t>, </a:t>
            </a:r>
            <a:r>
              <a:rPr lang="en-US" dirty="0">
                <a:hlinkClick r:id="rId4"/>
              </a:rPr>
              <a:t>tfstate-functions</a:t>
            </a:r>
            <a:r>
              <a:rPr lang="en-US" dirty="0"/>
              <a:t>, </a:t>
            </a:r>
            <a:r>
              <a:rPr lang="en-US" dirty="0">
                <a:hlinkClick r:id="rId5"/>
              </a:rPr>
              <a:t>tfconfig-functions</a:t>
            </a:r>
            <a:r>
              <a:rPr lang="en-US" dirty="0"/>
              <a:t>, </a:t>
            </a:r>
            <a:r>
              <a:rPr lang="en-US" dirty="0">
                <a:hlinkClick r:id="rId6"/>
              </a:rPr>
              <a:t>tfrun-functions</a:t>
            </a:r>
            <a:r>
              <a:rPr lang="en-US" dirty="0"/>
              <a:t>, </a:t>
            </a:r>
            <a:r>
              <a:rPr lang="en-US" dirty="0">
                <a:hlinkClick r:id="rId7"/>
              </a:rPr>
              <a:t>aws-functions</a:t>
            </a:r>
            <a:r>
              <a:rPr lang="en-US" dirty="0"/>
              <a:t>, </a:t>
            </a:r>
            <a:r>
              <a:rPr lang="en-US" dirty="0">
                <a:hlinkClick r:id="rId8"/>
              </a:rPr>
              <a:t>azure-functions</a:t>
            </a:r>
            <a:r>
              <a:rPr lang="en-US" dirty="0"/>
              <a:t>, </a:t>
            </a:r>
            <a:r>
              <a:rPr lang="en-US" dirty="0">
                <a:hlinkClick r:id="rId9"/>
              </a:rPr>
              <a:t>gcp-functions</a:t>
            </a:r>
            <a:r>
              <a:rPr lang="en-US" dirty="0"/>
              <a:t>, and </a:t>
            </a:r>
            <a:r>
              <a:rPr lang="en-US" dirty="0">
                <a:hlinkClick r:id="rId10"/>
              </a:rPr>
              <a:t>registry-functions</a:t>
            </a:r>
            <a:r>
              <a:rPr lang="en-US" dirty="0"/>
              <a:t>.</a:t>
            </a:r>
          </a:p>
          <a:p>
            <a:r>
              <a:rPr lang="en-US" dirty="0"/>
              <a:t>Each function is documented in a separate Markdown file.</a:t>
            </a:r>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56530953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r>
              <a:rPr lang="en-US" sz="4400" dirty="0"/>
              <a:t>When this workshop is split into two sessions (as is often the case), the first track will be used during the first session and the second track will be used during the second session.</a:t>
            </a:r>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a:p>
            <a:r>
              <a:rPr lang="en-US" sz="4400" dirty="0"/>
              <a:t>Please continue in your running instance of the Sentinel CLI Basics track by clicking the green Check button. </a:t>
            </a:r>
          </a:p>
          <a:p>
            <a:r>
              <a:rPr lang="en-US" sz="4400" dirty="0"/>
              <a:t>If it has expired, please start it again, quickly run the commands in the first challenge, and then click the green Check button to advanced to the second challenge.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3"/>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3"/>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46258</TotalTime>
  <Words>16920</Words>
  <Application>Microsoft Macintosh PowerPoint</Application>
  <PresentationFormat>Custom</PresentationFormat>
  <Paragraphs>1298</Paragraphs>
  <Slides>139</Slides>
  <Notes>138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139</vt:i4>
      </vt:variant>
    </vt:vector>
  </HeadingPairs>
  <TitlesOfParts>
    <vt:vector size="149"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Terraform Cloud and Terraform Enterprise</vt:lpstr>
      <vt:lpstr>The v2 Versions of the Terraform Sentinel Imports</vt:lpstr>
      <vt:lpstr>Chapter 2 - 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Standard Sentinel Imports</vt:lpstr>
      <vt:lpstr>Common Operations of the Standard Imports</vt:lpstr>
      <vt:lpstr>Sentinel Functions</vt:lpstr>
      <vt:lpstr>Builtin Functions</vt:lpstr>
      <vt:lpstr>Sentinel Imports in Terraform</vt:lpstr>
      <vt:lpstr>Types of Terraform Sentinel Policies</vt:lpstr>
      <vt:lpstr>Sentinel Mocks in Terraform</vt:lpstr>
      <vt:lpstr>Sentinel Modules</vt:lpstr>
      <vt:lpstr>Workshop Challenge 1: Using the Sentinel CLI</vt:lpstr>
      <vt:lpstr>Challenge 1: Using the Sentinel CLI</vt:lpstr>
      <vt:lpstr>Instruqt Basics</vt:lpstr>
      <vt:lpstr>Workshop Challenge 2: Applying and Testing Policies</vt:lpstr>
      <vt:lpstr>Challenge 2: Applying and Testing Policies</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498</cp:revision>
  <dcterms:modified xsi:type="dcterms:W3CDTF">2022-02-09T15:51:14Z</dcterms:modified>
</cp:coreProperties>
</file>